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777" r:id="rId1"/>
  </p:sldMasterIdLst>
  <p:notesMasterIdLst>
    <p:notesMasterId r:id="rId6"/>
  </p:notesMasterIdLst>
  <p:handoutMasterIdLst>
    <p:handoutMasterId r:id="rId7"/>
  </p:handoutMasterIdLst>
  <p:sldIdLst>
    <p:sldId id="291" r:id="rId2"/>
    <p:sldId id="295" r:id="rId3"/>
    <p:sldId id="297" r:id="rId4"/>
    <p:sldId id="298" r:id="rId5"/>
  </p:sldIdLst>
  <p:sldSz cx="12192000" cy="6858000"/>
  <p:notesSz cx="6858000" cy="9144000"/>
  <p:defaultTextStyle>
    <a:defPPr rtl="0"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6264" userDrawn="1">
          <p15:clr>
            <a:srgbClr val="A4A3A4"/>
          </p15:clr>
        </p15:guide>
        <p15:guide id="2" orient="horz" pos="3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FCFD"/>
    <a:srgbClr val="C1CCF6"/>
    <a:srgbClr val="D5BAEB"/>
    <a:srgbClr val="8E9DEF"/>
    <a:srgbClr val="A6EDD2"/>
    <a:srgbClr val="A3E6FF"/>
    <a:srgbClr val="FFFFFF"/>
    <a:srgbClr val="E0B1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4CC99D-8D18-4291-8F4B-79C3760A9A39}" v="5" dt="2024-10-17T13:18:29.8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357" autoAdjust="0"/>
  </p:normalViewPr>
  <p:slideViewPr>
    <p:cSldViewPr snapToGrid="0">
      <p:cViewPr varScale="1">
        <p:scale>
          <a:sx n="122" d="100"/>
          <a:sy n="122" d="100"/>
        </p:scale>
        <p:origin x="150" y="102"/>
      </p:cViewPr>
      <p:guideLst>
        <p:guide pos="6264"/>
        <p:guide orient="horz" pos="3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97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22C5104-B160-49CA-BBEA-F89DC47F2E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A77B3F-59DC-4CD3-9EDD-457BB0F4ED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A58F2B8-7207-439E-8B18-332308481AAE}" type="datetime1">
              <a:rPr lang="en-GB" smtClean="0"/>
              <a:t>15/05/2025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D14D80-1829-4047-8B70-CA13F85B2A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9C54F4-FD5F-49B3-9277-2EBC1373BA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537205A-E1E8-4792-BFE4-BDA008854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9826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42D9CC0-1AFA-47D7-9E45-6F7A73360E30}" type="datetime1">
              <a:rPr lang="en-GB" noProof="0" smtClean="0"/>
              <a:t>15/05/2025</a:t>
            </a:fld>
            <a:endParaRPr lang="en-GB" noProof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32C31BA-67D8-413F-A5DD-028125073D1D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1550855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32C31BA-67D8-413F-A5DD-028125073D1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9945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32C31BA-67D8-413F-A5DD-028125073D1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5806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32C31BA-67D8-413F-A5DD-028125073D1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4351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32C31BA-67D8-413F-A5DD-028125073D1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994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20DBFB-B27A-4152-B93B-E0544768A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2886AB-F309-4048-8F99-FCDCD13F4C28}" type="datetime1">
              <a:rPr lang="en-GB" noProof="0" smtClean="0"/>
              <a:t>15/05/2025</a:t>
            </a:fld>
            <a:endParaRPr lang="en-GB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2609EE-8677-453E-B000-7C9D37C31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5346EE-7757-43D9-8F90-C5A66E3A8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0128637-293C-4F87-8D53-0BE4379C81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3337" y="310287"/>
            <a:ext cx="5238313" cy="853352"/>
          </a:xfrm>
        </p:spPr>
        <p:txBody>
          <a:bodyPr rtlCol="0">
            <a:normAutofit/>
          </a:bodyPr>
          <a:lstStyle>
            <a:lvl1pPr>
              <a:defRPr sz="3600" b="1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ABCAE7BC-9D1D-42BA-A132-117B58540C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3337" y="981076"/>
            <a:ext cx="3581400" cy="365126"/>
          </a:xfrm>
        </p:spPr>
        <p:txBody>
          <a:bodyPr rtlCol="0">
            <a:normAutofit/>
          </a:bodyPr>
          <a:lstStyle>
            <a:lvl1pPr marL="0" indent="0">
              <a:spcBef>
                <a:spcPts val="900"/>
              </a:spcBef>
              <a:buNone/>
              <a:defRPr sz="2000" b="1">
                <a:latin typeface="+mj-lt"/>
              </a:defRPr>
            </a:lvl1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35736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20DBFB-B27A-4152-B93B-E0544768A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DDE3DEC-F0B6-4CAF-8F6A-2318ACDE01DA}" type="datetime1">
              <a:rPr lang="en-GB" noProof="0" smtClean="0"/>
              <a:t>15/05/2025</a:t>
            </a:fld>
            <a:endParaRPr lang="en-GB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2609EE-8677-453E-B000-7C9D37C31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5346EE-7757-43D9-8F90-C5A66E3A8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0128637-293C-4F87-8D53-0BE4379C81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3337" y="310287"/>
            <a:ext cx="5238313" cy="853352"/>
          </a:xfrm>
        </p:spPr>
        <p:txBody>
          <a:bodyPr rtlCol="0">
            <a:normAutofit/>
          </a:bodyPr>
          <a:lstStyle>
            <a:lvl1pPr>
              <a:defRPr sz="3600" b="1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ABCAE7BC-9D1D-42BA-A132-117B58540C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3337" y="981076"/>
            <a:ext cx="3581400" cy="365126"/>
          </a:xfrm>
        </p:spPr>
        <p:txBody>
          <a:bodyPr rtlCol="0">
            <a:normAutofit/>
          </a:bodyPr>
          <a:lstStyle>
            <a:lvl1pPr marL="0" indent="0">
              <a:spcBef>
                <a:spcPts val="900"/>
              </a:spcBef>
              <a:buNone/>
              <a:defRPr sz="2000" b="1">
                <a:latin typeface="+mj-lt"/>
              </a:defRPr>
            </a:lvl1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001FCC3-C0B6-411C-97C8-DCB57E6D3D8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42900" y="1470027"/>
            <a:ext cx="11487150" cy="4724400"/>
          </a:xfrm>
        </p:spPr>
        <p:txBody>
          <a:bodyPr rtlCol="0"/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224513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2D4183-9737-47D0-A399-C54D7F7C4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E3A5CB-DFC3-4FD4-B13D-480B9D577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50C37A-64D2-409F-A58F-B4B1F1F349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57FB777-E62D-40D7-BBD7-40D8B911CFC2}" type="datetime1">
              <a:rPr lang="en-GB" noProof="0" smtClean="0"/>
              <a:t>15/05/2025</a:t>
            </a:fld>
            <a:endParaRPr lang="en-GB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34EBE4-7608-464D-BFA2-97741404DA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GB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BEC42-CA83-4077-8D77-E2514DA723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966EA62-41C5-4F9A-A915-5B0BC739C9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167616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90" r:id="rId1"/>
    <p:sldLayoutId id="2147484791" r:id="rId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7B2075F3-49F1-4561-B16C-A60D139B4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6161802" y="3574173"/>
            <a:ext cx="0" cy="732932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98000C8A-C564-4106-9005-252681A7F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141906" y="4306790"/>
            <a:ext cx="0" cy="377712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DFAFA2FD-B58C-4CB3-83BF-D7037A44C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161802" y="4306790"/>
            <a:ext cx="0" cy="488104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92CA40FF-E75F-4233-A382-4E9DE1FAC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554373" y="4307105"/>
            <a:ext cx="0" cy="41909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912543CF-3BD4-40B0-BB18-006DCC4331CA}"/>
              </a:ext>
            </a:extLst>
          </p:cNvPr>
          <p:cNvSpPr/>
          <p:nvPr/>
        </p:nvSpPr>
        <p:spPr>
          <a:xfrm>
            <a:off x="5176866" y="2729453"/>
            <a:ext cx="1828800" cy="844720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2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</a:t>
            </a:r>
          </a:p>
        </p:txBody>
      </p:sp>
      <p:sp>
        <p:nvSpPr>
          <p:cNvPr id="144" name="Rectangle: Rounded Corners 143" descr="team member headshot">
            <a:extLst>
              <a:ext uri="{FF2B5EF4-FFF2-40B4-BE49-F238E27FC236}">
                <a16:creationId xmlns:a16="http://schemas.microsoft.com/office/drawing/2014/main" id="{F21E8B07-0BC6-4DE6-B1E4-773C5D1F75EB}"/>
              </a:ext>
            </a:extLst>
          </p:cNvPr>
          <p:cNvSpPr/>
          <p:nvPr/>
        </p:nvSpPr>
        <p:spPr>
          <a:xfrm>
            <a:off x="8742889" y="4728825"/>
            <a:ext cx="1828800" cy="1049847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2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Assistant Director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</a:p>
        </p:txBody>
      </p:sp>
      <p:sp>
        <p:nvSpPr>
          <p:cNvPr id="150" name="Rectangle: Rounded Corners 149">
            <a:extLst>
              <a:ext uri="{FF2B5EF4-FFF2-40B4-BE49-F238E27FC236}">
                <a16:creationId xmlns:a16="http://schemas.microsoft.com/office/drawing/2014/main" id="{A84C8281-0D5E-4BF0-AB85-487647294920}"/>
              </a:ext>
            </a:extLst>
          </p:cNvPr>
          <p:cNvSpPr/>
          <p:nvPr/>
        </p:nvSpPr>
        <p:spPr>
          <a:xfrm>
            <a:off x="1208918" y="4728825"/>
            <a:ext cx="2706186" cy="1049847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Assistant Director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Early Intervention, Performance and Commissioning</a:t>
            </a:r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Rectangle: Rounded Corners 152">
            <a:extLst>
              <a:ext uri="{FF2B5EF4-FFF2-40B4-BE49-F238E27FC236}">
                <a16:creationId xmlns:a16="http://schemas.microsoft.com/office/drawing/2014/main" id="{29118B4F-266C-48F0-8CAF-8BA67DF9A649}"/>
              </a:ext>
            </a:extLst>
          </p:cNvPr>
          <p:cNvSpPr/>
          <p:nvPr/>
        </p:nvSpPr>
        <p:spPr>
          <a:xfrm>
            <a:off x="5414596" y="4794894"/>
            <a:ext cx="1828800" cy="1049847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Assistant Director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Children and Families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7DC14AD-DB03-94A1-E51E-E0B2BAE7FC13}"/>
              </a:ext>
            </a:extLst>
          </p:cNvPr>
          <p:cNvSpPr/>
          <p:nvPr/>
        </p:nvSpPr>
        <p:spPr>
          <a:xfrm>
            <a:off x="5176866" y="1376269"/>
            <a:ext cx="1828800" cy="844720"/>
          </a:xfrm>
          <a:prstGeom prst="roundRect">
            <a:avLst/>
          </a:prstGeom>
          <a:noFill/>
          <a:ln w="9525" cap="rnd" cmpd="sng" algn="ctr">
            <a:solidFill>
              <a:schemeClr val="accent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Managing Director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20053D6-D117-9D74-3DBB-1B17A59D62B5}"/>
              </a:ext>
            </a:extLst>
          </p:cNvPr>
          <p:cNvCxnSpPr>
            <a:cxnSpLocks/>
          </p:cNvCxnSpPr>
          <p:nvPr/>
        </p:nvCxnSpPr>
        <p:spPr>
          <a:xfrm flipV="1">
            <a:off x="2114645" y="4306790"/>
            <a:ext cx="7439728" cy="31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714E920-2323-73D0-5F95-A98C4A1F6A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6166899" y="2220989"/>
            <a:ext cx="0" cy="508464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CFAB4A0C-6DA6-DDF0-94BA-2944EA21A466}"/>
              </a:ext>
            </a:extLst>
          </p:cNvPr>
          <p:cNvSpPr txBox="1"/>
          <p:nvPr/>
        </p:nvSpPr>
        <p:spPr>
          <a:xfrm>
            <a:off x="3312594" y="633258"/>
            <a:ext cx="5698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Children’s and Joint Commissioning Directorate</a:t>
            </a:r>
          </a:p>
        </p:txBody>
      </p:sp>
    </p:spTree>
    <p:extLst>
      <p:ext uri="{BB962C8B-B14F-4D97-AF65-F5344CB8AC3E}">
        <p14:creationId xmlns:p14="http://schemas.microsoft.com/office/powerpoint/2010/main" val="29477558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: Rounded Corners 17">
            <a:extLst>
              <a:ext uri="{FF2B5EF4-FFF2-40B4-BE49-F238E27FC236}">
                <a16:creationId xmlns:a16="http://schemas.microsoft.com/office/drawing/2014/main" id="{912543CF-3BD4-40B0-BB18-006DCC4331CA}"/>
              </a:ext>
            </a:extLst>
          </p:cNvPr>
          <p:cNvSpPr/>
          <p:nvPr/>
        </p:nvSpPr>
        <p:spPr>
          <a:xfrm>
            <a:off x="4779219" y="1043589"/>
            <a:ext cx="2268562" cy="615642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Assistant Director (Early Intervention, Performance and Commissioning)</a:t>
            </a:r>
          </a:p>
        </p:txBody>
      </p:sp>
      <p:sp>
        <p:nvSpPr>
          <p:cNvPr id="46" name="Rectangle: Rounded Corners 146">
            <a:extLst>
              <a:ext uri="{FF2B5EF4-FFF2-40B4-BE49-F238E27FC236}">
                <a16:creationId xmlns:a16="http://schemas.microsoft.com/office/drawing/2014/main" id="{F3AE564E-E1AB-422A-9067-1D83448922D2}"/>
              </a:ext>
            </a:extLst>
          </p:cNvPr>
          <p:cNvSpPr/>
          <p:nvPr/>
        </p:nvSpPr>
        <p:spPr>
          <a:xfrm>
            <a:off x="643156" y="1923796"/>
            <a:ext cx="1159765" cy="603745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 of Quality and Review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FAB4A0C-6DA6-DDF0-94BA-2944EA21A466}"/>
              </a:ext>
            </a:extLst>
          </p:cNvPr>
          <p:cNvSpPr txBox="1"/>
          <p:nvPr/>
        </p:nvSpPr>
        <p:spPr>
          <a:xfrm>
            <a:off x="2982088" y="278705"/>
            <a:ext cx="5936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Children’s and Joint Commissioning Directorate</a:t>
            </a:r>
          </a:p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Early Intervention, Performance and Commissioning</a:t>
            </a:r>
          </a:p>
        </p:txBody>
      </p:sp>
      <p:sp>
        <p:nvSpPr>
          <p:cNvPr id="78" name="Rectangle: Rounded Corners 146">
            <a:extLst>
              <a:ext uri="{FF2B5EF4-FFF2-40B4-BE49-F238E27FC236}">
                <a16:creationId xmlns:a16="http://schemas.microsoft.com/office/drawing/2014/main" id="{F3AE564E-E1AB-422A-9067-1D83448922D2}"/>
              </a:ext>
            </a:extLst>
          </p:cNvPr>
          <p:cNvSpPr/>
          <p:nvPr/>
        </p:nvSpPr>
        <p:spPr>
          <a:xfrm>
            <a:off x="2170032" y="1923795"/>
            <a:ext cx="1159765" cy="603745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HSSCP Business Manager</a:t>
            </a:r>
          </a:p>
        </p:txBody>
      </p:sp>
      <p:sp>
        <p:nvSpPr>
          <p:cNvPr id="79" name="Rectangle: Rounded Corners 146">
            <a:extLst>
              <a:ext uri="{FF2B5EF4-FFF2-40B4-BE49-F238E27FC236}">
                <a16:creationId xmlns:a16="http://schemas.microsoft.com/office/drawing/2014/main" id="{F3AE564E-E1AB-422A-9067-1D83448922D2}"/>
              </a:ext>
            </a:extLst>
          </p:cNvPr>
          <p:cNvSpPr/>
          <p:nvPr/>
        </p:nvSpPr>
        <p:spPr>
          <a:xfrm>
            <a:off x="3619454" y="1923795"/>
            <a:ext cx="1159765" cy="603745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 Children Commissioner</a:t>
            </a:r>
          </a:p>
        </p:txBody>
      </p:sp>
      <p:sp>
        <p:nvSpPr>
          <p:cNvPr id="80" name="Rectangle: Rounded Corners 146">
            <a:extLst>
              <a:ext uri="{FF2B5EF4-FFF2-40B4-BE49-F238E27FC236}">
                <a16:creationId xmlns:a16="http://schemas.microsoft.com/office/drawing/2014/main" id="{F3AE564E-E1AB-422A-9067-1D83448922D2}"/>
              </a:ext>
            </a:extLst>
          </p:cNvPr>
          <p:cNvSpPr/>
          <p:nvPr/>
        </p:nvSpPr>
        <p:spPr>
          <a:xfrm>
            <a:off x="5090602" y="1923794"/>
            <a:ext cx="1159765" cy="603745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Projects Manager</a:t>
            </a:r>
          </a:p>
        </p:txBody>
      </p:sp>
      <p:sp>
        <p:nvSpPr>
          <p:cNvPr id="81" name="Rectangle: Rounded Corners 146">
            <a:extLst>
              <a:ext uri="{FF2B5EF4-FFF2-40B4-BE49-F238E27FC236}">
                <a16:creationId xmlns:a16="http://schemas.microsoft.com/office/drawing/2014/main" id="{F3AE564E-E1AB-422A-9067-1D83448922D2}"/>
              </a:ext>
            </a:extLst>
          </p:cNvPr>
          <p:cNvSpPr/>
          <p:nvPr/>
        </p:nvSpPr>
        <p:spPr>
          <a:xfrm>
            <a:off x="6617478" y="1923794"/>
            <a:ext cx="1159765" cy="603745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 of Service (Early Help)</a:t>
            </a:r>
          </a:p>
        </p:txBody>
      </p:sp>
      <p:sp>
        <p:nvSpPr>
          <p:cNvPr id="82" name="Rectangle: Rounded Corners 146">
            <a:extLst>
              <a:ext uri="{FF2B5EF4-FFF2-40B4-BE49-F238E27FC236}">
                <a16:creationId xmlns:a16="http://schemas.microsoft.com/office/drawing/2014/main" id="{F3AE564E-E1AB-422A-9067-1D83448922D2}"/>
              </a:ext>
            </a:extLst>
          </p:cNvPr>
          <p:cNvSpPr/>
          <p:nvPr/>
        </p:nvSpPr>
        <p:spPr>
          <a:xfrm>
            <a:off x="8144354" y="1923794"/>
            <a:ext cx="1159765" cy="603745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9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9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Project Management and Dev Officer</a:t>
            </a:r>
          </a:p>
        </p:txBody>
      </p:sp>
      <p:sp>
        <p:nvSpPr>
          <p:cNvPr id="89" name="Rectangle: Rounded Corners 146">
            <a:extLst>
              <a:ext uri="{FF2B5EF4-FFF2-40B4-BE49-F238E27FC236}">
                <a16:creationId xmlns:a16="http://schemas.microsoft.com/office/drawing/2014/main" id="{F3AE564E-E1AB-422A-9067-1D83448922D2}"/>
              </a:ext>
            </a:extLst>
          </p:cNvPr>
          <p:cNvSpPr/>
          <p:nvPr/>
        </p:nvSpPr>
        <p:spPr>
          <a:xfrm>
            <a:off x="824311" y="2596644"/>
            <a:ext cx="1159765" cy="603745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Complaints Officer</a:t>
            </a:r>
          </a:p>
        </p:txBody>
      </p:sp>
      <p:sp>
        <p:nvSpPr>
          <p:cNvPr id="90" name="Rectangle: Rounded Corners 146">
            <a:extLst>
              <a:ext uri="{FF2B5EF4-FFF2-40B4-BE49-F238E27FC236}">
                <a16:creationId xmlns:a16="http://schemas.microsoft.com/office/drawing/2014/main" id="{F3AE564E-E1AB-422A-9067-1D83448922D2}"/>
              </a:ext>
            </a:extLst>
          </p:cNvPr>
          <p:cNvSpPr/>
          <p:nvPr/>
        </p:nvSpPr>
        <p:spPr>
          <a:xfrm>
            <a:off x="824311" y="3269492"/>
            <a:ext cx="1159765" cy="603745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SENDIASS Manager</a:t>
            </a:r>
          </a:p>
        </p:txBody>
      </p:sp>
      <p:sp>
        <p:nvSpPr>
          <p:cNvPr id="91" name="Rectangle: Rounded Corners 146">
            <a:extLst>
              <a:ext uri="{FF2B5EF4-FFF2-40B4-BE49-F238E27FC236}">
                <a16:creationId xmlns:a16="http://schemas.microsoft.com/office/drawing/2014/main" id="{F3AE564E-E1AB-422A-9067-1D83448922D2}"/>
              </a:ext>
            </a:extLst>
          </p:cNvPr>
          <p:cNvSpPr/>
          <p:nvPr/>
        </p:nvSpPr>
        <p:spPr>
          <a:xfrm>
            <a:off x="824310" y="3942340"/>
            <a:ext cx="1159765" cy="603745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Safeguarding Specialist Nurse</a:t>
            </a:r>
          </a:p>
        </p:txBody>
      </p:sp>
      <p:sp>
        <p:nvSpPr>
          <p:cNvPr id="92" name="Rectangle: Rounded Corners 146">
            <a:extLst>
              <a:ext uri="{FF2B5EF4-FFF2-40B4-BE49-F238E27FC236}">
                <a16:creationId xmlns:a16="http://schemas.microsoft.com/office/drawing/2014/main" id="{F3AE564E-E1AB-422A-9067-1D83448922D2}"/>
              </a:ext>
            </a:extLst>
          </p:cNvPr>
          <p:cNvSpPr/>
          <p:nvPr/>
        </p:nvSpPr>
        <p:spPr>
          <a:xfrm>
            <a:off x="824310" y="4615188"/>
            <a:ext cx="1159765" cy="603745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9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Workforce &amp; Development Manager</a:t>
            </a:r>
          </a:p>
        </p:txBody>
      </p:sp>
      <p:sp>
        <p:nvSpPr>
          <p:cNvPr id="93" name="Rectangle: Rounded Corners 146">
            <a:extLst>
              <a:ext uri="{FF2B5EF4-FFF2-40B4-BE49-F238E27FC236}">
                <a16:creationId xmlns:a16="http://schemas.microsoft.com/office/drawing/2014/main" id="{F3AE564E-E1AB-422A-9067-1D83448922D2}"/>
              </a:ext>
            </a:extLst>
          </p:cNvPr>
          <p:cNvSpPr/>
          <p:nvPr/>
        </p:nvSpPr>
        <p:spPr>
          <a:xfrm>
            <a:off x="824309" y="5288036"/>
            <a:ext cx="1159765" cy="603745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IRO Manager</a:t>
            </a:r>
          </a:p>
        </p:txBody>
      </p:sp>
      <p:sp>
        <p:nvSpPr>
          <p:cNvPr id="94" name="Rectangle: Rounded Corners 146">
            <a:extLst>
              <a:ext uri="{FF2B5EF4-FFF2-40B4-BE49-F238E27FC236}">
                <a16:creationId xmlns:a16="http://schemas.microsoft.com/office/drawing/2014/main" id="{F3AE564E-E1AB-422A-9067-1D83448922D2}"/>
              </a:ext>
            </a:extLst>
          </p:cNvPr>
          <p:cNvSpPr/>
          <p:nvPr/>
        </p:nvSpPr>
        <p:spPr>
          <a:xfrm>
            <a:off x="2368439" y="2596644"/>
            <a:ext cx="1159765" cy="603745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HSSCP Learning &amp; </a:t>
            </a:r>
            <a:r>
              <a:rPr lang="en-GB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Comms</a:t>
            </a: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Officer</a:t>
            </a:r>
          </a:p>
        </p:txBody>
      </p:sp>
      <p:sp>
        <p:nvSpPr>
          <p:cNvPr id="95" name="Rectangle: Rounded Corners 146">
            <a:extLst>
              <a:ext uri="{FF2B5EF4-FFF2-40B4-BE49-F238E27FC236}">
                <a16:creationId xmlns:a16="http://schemas.microsoft.com/office/drawing/2014/main" id="{F3AE564E-E1AB-422A-9067-1D83448922D2}"/>
              </a:ext>
            </a:extLst>
          </p:cNvPr>
          <p:cNvSpPr/>
          <p:nvPr/>
        </p:nvSpPr>
        <p:spPr>
          <a:xfrm>
            <a:off x="2368439" y="3269492"/>
            <a:ext cx="1159765" cy="603745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HSSCP Business Support Officer</a:t>
            </a:r>
          </a:p>
        </p:txBody>
      </p:sp>
      <p:sp>
        <p:nvSpPr>
          <p:cNvPr id="101" name="Rectangle: Rounded Corners 146">
            <a:extLst>
              <a:ext uri="{FF2B5EF4-FFF2-40B4-BE49-F238E27FC236}">
                <a16:creationId xmlns:a16="http://schemas.microsoft.com/office/drawing/2014/main" id="{F3AE564E-E1AB-422A-9067-1D83448922D2}"/>
              </a:ext>
            </a:extLst>
          </p:cNvPr>
          <p:cNvSpPr/>
          <p:nvPr/>
        </p:nvSpPr>
        <p:spPr>
          <a:xfrm>
            <a:off x="2368438" y="3942340"/>
            <a:ext cx="1159765" cy="603745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HSSCP Business Support Officer</a:t>
            </a:r>
          </a:p>
        </p:txBody>
      </p:sp>
      <p:sp>
        <p:nvSpPr>
          <p:cNvPr id="102" name="Rectangle: Rounded Corners 146">
            <a:extLst>
              <a:ext uri="{FF2B5EF4-FFF2-40B4-BE49-F238E27FC236}">
                <a16:creationId xmlns:a16="http://schemas.microsoft.com/office/drawing/2014/main" id="{F3AE564E-E1AB-422A-9067-1D83448922D2}"/>
              </a:ext>
            </a:extLst>
          </p:cNvPr>
          <p:cNvSpPr/>
          <p:nvPr/>
        </p:nvSpPr>
        <p:spPr>
          <a:xfrm>
            <a:off x="2368438" y="4615188"/>
            <a:ext cx="1159765" cy="603745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9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9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HSSCP Project &amp; Engagement Officer</a:t>
            </a:r>
          </a:p>
        </p:txBody>
      </p:sp>
      <p:sp>
        <p:nvSpPr>
          <p:cNvPr id="103" name="Rectangle: Rounded Corners 146">
            <a:extLst>
              <a:ext uri="{FF2B5EF4-FFF2-40B4-BE49-F238E27FC236}">
                <a16:creationId xmlns:a16="http://schemas.microsoft.com/office/drawing/2014/main" id="{F3AE564E-E1AB-422A-9067-1D83448922D2}"/>
              </a:ext>
            </a:extLst>
          </p:cNvPr>
          <p:cNvSpPr/>
          <p:nvPr/>
        </p:nvSpPr>
        <p:spPr>
          <a:xfrm>
            <a:off x="2368437" y="5288036"/>
            <a:ext cx="1159765" cy="603745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9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9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HSSCP / HBC Performance Analyst</a:t>
            </a:r>
          </a:p>
        </p:txBody>
      </p:sp>
      <p:sp>
        <p:nvSpPr>
          <p:cNvPr id="104" name="Rectangle: Rounded Corners 146">
            <a:extLst>
              <a:ext uri="{FF2B5EF4-FFF2-40B4-BE49-F238E27FC236}">
                <a16:creationId xmlns:a16="http://schemas.microsoft.com/office/drawing/2014/main" id="{F3AE564E-E1AB-422A-9067-1D83448922D2}"/>
              </a:ext>
            </a:extLst>
          </p:cNvPr>
          <p:cNvSpPr/>
          <p:nvPr/>
        </p:nvSpPr>
        <p:spPr>
          <a:xfrm>
            <a:off x="3817676" y="2596644"/>
            <a:ext cx="1159765" cy="603745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9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9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Performance &amp; Information Manager</a:t>
            </a:r>
          </a:p>
        </p:txBody>
      </p:sp>
      <p:sp>
        <p:nvSpPr>
          <p:cNvPr id="105" name="Rectangle: Rounded Corners 146">
            <a:extLst>
              <a:ext uri="{FF2B5EF4-FFF2-40B4-BE49-F238E27FC236}">
                <a16:creationId xmlns:a16="http://schemas.microsoft.com/office/drawing/2014/main" id="{F3AE564E-E1AB-422A-9067-1D83448922D2}"/>
              </a:ext>
            </a:extLst>
          </p:cNvPr>
          <p:cNvSpPr/>
          <p:nvPr/>
        </p:nvSpPr>
        <p:spPr>
          <a:xfrm>
            <a:off x="3817676" y="3269492"/>
            <a:ext cx="1159765" cy="603745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9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9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Commissioning and Contracts Manager</a:t>
            </a:r>
          </a:p>
        </p:txBody>
      </p:sp>
      <p:sp>
        <p:nvSpPr>
          <p:cNvPr id="106" name="Rectangle: Rounded Corners 146">
            <a:extLst>
              <a:ext uri="{FF2B5EF4-FFF2-40B4-BE49-F238E27FC236}">
                <a16:creationId xmlns:a16="http://schemas.microsoft.com/office/drawing/2014/main" id="{F3AE564E-E1AB-422A-9067-1D83448922D2}"/>
              </a:ext>
            </a:extLst>
          </p:cNvPr>
          <p:cNvSpPr/>
          <p:nvPr/>
        </p:nvSpPr>
        <p:spPr>
          <a:xfrm>
            <a:off x="5266913" y="2596644"/>
            <a:ext cx="1159765" cy="603745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9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9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Children’s Senior ICT Officer</a:t>
            </a:r>
          </a:p>
        </p:txBody>
      </p:sp>
      <p:sp>
        <p:nvSpPr>
          <p:cNvPr id="107" name="Rectangle: Rounded Corners 146">
            <a:extLst>
              <a:ext uri="{FF2B5EF4-FFF2-40B4-BE49-F238E27FC236}">
                <a16:creationId xmlns:a16="http://schemas.microsoft.com/office/drawing/2014/main" id="{F3AE564E-E1AB-422A-9067-1D83448922D2}"/>
              </a:ext>
            </a:extLst>
          </p:cNvPr>
          <p:cNvSpPr/>
          <p:nvPr/>
        </p:nvSpPr>
        <p:spPr>
          <a:xfrm>
            <a:off x="5266913" y="3269492"/>
            <a:ext cx="1159765" cy="603745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9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9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 Officer – Supporting Families</a:t>
            </a:r>
          </a:p>
        </p:txBody>
      </p:sp>
      <p:sp>
        <p:nvSpPr>
          <p:cNvPr id="108" name="Rectangle: Rounded Corners 146">
            <a:extLst>
              <a:ext uri="{FF2B5EF4-FFF2-40B4-BE49-F238E27FC236}">
                <a16:creationId xmlns:a16="http://schemas.microsoft.com/office/drawing/2014/main" id="{F3AE564E-E1AB-422A-9067-1D83448922D2}"/>
              </a:ext>
            </a:extLst>
          </p:cNvPr>
          <p:cNvSpPr/>
          <p:nvPr/>
        </p:nvSpPr>
        <p:spPr>
          <a:xfrm>
            <a:off x="6802416" y="2596644"/>
            <a:ext cx="1159765" cy="603745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Locality Manager (South)</a:t>
            </a:r>
          </a:p>
        </p:txBody>
      </p:sp>
      <p:sp>
        <p:nvSpPr>
          <p:cNvPr id="109" name="Rectangle: Rounded Corners 146">
            <a:extLst>
              <a:ext uri="{FF2B5EF4-FFF2-40B4-BE49-F238E27FC236}">
                <a16:creationId xmlns:a16="http://schemas.microsoft.com/office/drawing/2014/main" id="{F3AE564E-E1AB-422A-9067-1D83448922D2}"/>
              </a:ext>
            </a:extLst>
          </p:cNvPr>
          <p:cNvSpPr/>
          <p:nvPr/>
        </p:nvSpPr>
        <p:spPr>
          <a:xfrm>
            <a:off x="6802416" y="3269492"/>
            <a:ext cx="1159765" cy="603745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 Lead</a:t>
            </a:r>
          </a:p>
        </p:txBody>
      </p:sp>
      <p:sp>
        <p:nvSpPr>
          <p:cNvPr id="110" name="Rectangle: Rounded Corners 146">
            <a:extLst>
              <a:ext uri="{FF2B5EF4-FFF2-40B4-BE49-F238E27FC236}">
                <a16:creationId xmlns:a16="http://schemas.microsoft.com/office/drawing/2014/main" id="{F3AE564E-E1AB-422A-9067-1D83448922D2}"/>
              </a:ext>
            </a:extLst>
          </p:cNvPr>
          <p:cNvSpPr/>
          <p:nvPr/>
        </p:nvSpPr>
        <p:spPr>
          <a:xfrm>
            <a:off x="6802415" y="3942340"/>
            <a:ext cx="1159765" cy="603745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9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9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Transformation Manager – Family Hubs</a:t>
            </a:r>
          </a:p>
        </p:txBody>
      </p:sp>
      <p:sp>
        <p:nvSpPr>
          <p:cNvPr id="111" name="Rectangle: Rounded Corners 146">
            <a:extLst>
              <a:ext uri="{FF2B5EF4-FFF2-40B4-BE49-F238E27FC236}">
                <a16:creationId xmlns:a16="http://schemas.microsoft.com/office/drawing/2014/main" id="{F3AE564E-E1AB-422A-9067-1D83448922D2}"/>
              </a:ext>
            </a:extLst>
          </p:cNvPr>
          <p:cNvSpPr/>
          <p:nvPr/>
        </p:nvSpPr>
        <p:spPr>
          <a:xfrm>
            <a:off x="6802415" y="4615188"/>
            <a:ext cx="1159765" cy="603745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 Nurse Quality &amp; Assurance</a:t>
            </a:r>
          </a:p>
        </p:txBody>
      </p:sp>
      <p:sp>
        <p:nvSpPr>
          <p:cNvPr id="112" name="Rectangle: Rounded Corners 146">
            <a:extLst>
              <a:ext uri="{FF2B5EF4-FFF2-40B4-BE49-F238E27FC236}">
                <a16:creationId xmlns:a16="http://schemas.microsoft.com/office/drawing/2014/main" id="{F3AE564E-E1AB-422A-9067-1D83448922D2}"/>
              </a:ext>
            </a:extLst>
          </p:cNvPr>
          <p:cNvSpPr/>
          <p:nvPr/>
        </p:nvSpPr>
        <p:spPr>
          <a:xfrm>
            <a:off x="8337919" y="2596643"/>
            <a:ext cx="1159765" cy="603745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Children’s Senior ICT Officer</a:t>
            </a:r>
          </a:p>
        </p:txBody>
      </p:sp>
      <p:sp>
        <p:nvSpPr>
          <p:cNvPr id="114" name="Rectangle: Rounded Corners 146">
            <a:extLst>
              <a:ext uri="{FF2B5EF4-FFF2-40B4-BE49-F238E27FC236}">
                <a16:creationId xmlns:a16="http://schemas.microsoft.com/office/drawing/2014/main" id="{F3AE564E-E1AB-422A-9067-1D83448922D2}"/>
              </a:ext>
            </a:extLst>
          </p:cNvPr>
          <p:cNvSpPr/>
          <p:nvPr/>
        </p:nvSpPr>
        <p:spPr>
          <a:xfrm>
            <a:off x="862163" y="6043805"/>
            <a:ext cx="1159765" cy="603745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Domestic Abuse Coordinator</a:t>
            </a:r>
          </a:p>
        </p:txBody>
      </p:sp>
      <p:sp>
        <p:nvSpPr>
          <p:cNvPr id="119" name="Rectangle: Rounded Corners 146">
            <a:extLst>
              <a:ext uri="{FF2B5EF4-FFF2-40B4-BE49-F238E27FC236}">
                <a16:creationId xmlns:a16="http://schemas.microsoft.com/office/drawing/2014/main" id="{F3AE564E-E1AB-422A-9067-1D83448922D2}"/>
              </a:ext>
            </a:extLst>
          </p:cNvPr>
          <p:cNvSpPr/>
          <p:nvPr/>
        </p:nvSpPr>
        <p:spPr>
          <a:xfrm>
            <a:off x="6802415" y="5425365"/>
            <a:ext cx="1159765" cy="603745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Senior Officer Early Years</a:t>
            </a:r>
          </a:p>
        </p:txBody>
      </p:sp>
      <p:cxnSp>
        <p:nvCxnSpPr>
          <p:cNvPr id="16" name="Straight Connector 15"/>
          <p:cNvCxnSpPr>
            <a:cxnSpLocks/>
          </p:cNvCxnSpPr>
          <p:nvPr/>
        </p:nvCxnSpPr>
        <p:spPr>
          <a:xfrm flipV="1">
            <a:off x="1138687" y="1738275"/>
            <a:ext cx="7585549" cy="426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cxnSpLocks/>
          </p:cNvCxnSpPr>
          <p:nvPr/>
        </p:nvCxnSpPr>
        <p:spPr>
          <a:xfrm>
            <a:off x="643156" y="2449902"/>
            <a:ext cx="0" cy="389577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170032" y="2458528"/>
            <a:ext cx="0" cy="314001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619454" y="2449902"/>
            <a:ext cx="0" cy="114731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090602" y="2449902"/>
            <a:ext cx="0" cy="11300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cxnSpLocks/>
          </p:cNvCxnSpPr>
          <p:nvPr/>
        </p:nvCxnSpPr>
        <p:spPr>
          <a:xfrm>
            <a:off x="6617478" y="2449902"/>
            <a:ext cx="0" cy="333237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8144354" y="2449902"/>
            <a:ext cx="0" cy="47445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>
            <a:off x="643156" y="2915784"/>
            <a:ext cx="181153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643156" y="3579962"/>
            <a:ext cx="181153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>
            <a:off x="643156" y="4252822"/>
            <a:ext cx="181153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>
            <a:off x="643156" y="4899804"/>
            <a:ext cx="181153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>
            <a:off x="643156" y="5564038"/>
            <a:ext cx="181153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>
            <a:off x="2170032" y="2915784"/>
            <a:ext cx="181153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2170032" y="3605897"/>
            <a:ext cx="181153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2170032" y="4252822"/>
            <a:ext cx="181153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>
            <a:off x="2170032" y="4917057"/>
            <a:ext cx="181153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2170032" y="5598543"/>
            <a:ext cx="181153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>
            <a:off x="3636523" y="2915784"/>
            <a:ext cx="181153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>
            <a:off x="3619454" y="3597215"/>
            <a:ext cx="181153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>
            <a:off x="5085760" y="2915784"/>
            <a:ext cx="181153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>
            <a:off x="5085760" y="3579962"/>
            <a:ext cx="181153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>
            <a:off x="6617478" y="2915784"/>
            <a:ext cx="181153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>
            <a:off x="6617478" y="3579962"/>
            <a:ext cx="181153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>
            <a:off x="6617478" y="4244195"/>
            <a:ext cx="181153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>
            <a:off x="6617478" y="4917057"/>
            <a:ext cx="181153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>
            <a:off x="8144354" y="2915784"/>
            <a:ext cx="181153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/>
          <p:nvPr/>
        </p:nvCxnSpPr>
        <p:spPr>
          <a:xfrm>
            <a:off x="643156" y="6346248"/>
            <a:ext cx="181153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>
            <a:cxnSpLocks/>
          </p:cNvCxnSpPr>
          <p:nvPr/>
        </p:nvCxnSpPr>
        <p:spPr>
          <a:xfrm>
            <a:off x="6617478" y="5782274"/>
            <a:ext cx="181153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>
            <a:off x="1130061" y="1738275"/>
            <a:ext cx="0" cy="18125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>
            <a:off x="2749914" y="1755632"/>
            <a:ext cx="0" cy="18125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>
            <a:off x="4199336" y="1738275"/>
            <a:ext cx="0" cy="18125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>
            <a:off x="5660129" y="1738275"/>
            <a:ext cx="0" cy="18125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>
            <a:off x="7197360" y="1738275"/>
            <a:ext cx="0" cy="18125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>
            <a:off x="8724236" y="1738275"/>
            <a:ext cx="0" cy="18125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44" idx="2"/>
          </p:cNvCxnSpPr>
          <p:nvPr/>
        </p:nvCxnSpPr>
        <p:spPr>
          <a:xfrm>
            <a:off x="5913500" y="1659231"/>
            <a:ext cx="0" cy="12990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6750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338A3F58-952C-4C6C-BE73-668B41F87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1524643" y="2458639"/>
            <a:ext cx="8277" cy="410181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7B2075F3-49F1-4561-B16C-A60D139B4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6091266" y="1638815"/>
            <a:ext cx="0" cy="819824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1C54223A-2F2C-4434-A30B-92D8CEE93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10800000" flipV="1">
            <a:off x="316524" y="2468064"/>
            <a:ext cx="5725623" cy="1454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ctor: Elbow 95">
            <a:extLst>
              <a:ext uri="{FF2B5EF4-FFF2-40B4-BE49-F238E27FC236}">
                <a16:creationId xmlns:a16="http://schemas.microsoft.com/office/drawing/2014/main" id="{185DC171-E6CD-4880-8EF4-7E0DB7F6C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6042146" y="2465524"/>
            <a:ext cx="5482497" cy="2540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DFAFA2FD-B58C-4CB3-83BF-D7037A44C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926686" y="2475676"/>
            <a:ext cx="0" cy="377712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912543CF-3BD4-40B0-BB18-006DCC4331CA}"/>
              </a:ext>
            </a:extLst>
          </p:cNvPr>
          <p:cNvSpPr/>
          <p:nvPr/>
        </p:nvSpPr>
        <p:spPr>
          <a:xfrm>
            <a:off x="5210530" y="1090174"/>
            <a:ext cx="1828800" cy="548640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100" b="1" dirty="0">
              <a:solidFill>
                <a:schemeClr val="tx1"/>
              </a:solidFill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100" dirty="0">
                <a:solidFill>
                  <a:schemeClr val="tx1"/>
                </a:solidFill>
              </a:rPr>
              <a:t>Assistant Director Education 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44" name="Rectangle: Rounded Corners 143" descr="team member headshot">
            <a:extLst>
              <a:ext uri="{FF2B5EF4-FFF2-40B4-BE49-F238E27FC236}">
                <a16:creationId xmlns:a16="http://schemas.microsoft.com/office/drawing/2014/main" id="{F21E8B07-0BC6-4DE6-B1E4-773C5D1F75EB}"/>
              </a:ext>
            </a:extLst>
          </p:cNvPr>
          <p:cNvSpPr/>
          <p:nvPr/>
        </p:nvSpPr>
        <p:spPr>
          <a:xfrm>
            <a:off x="68712" y="2836351"/>
            <a:ext cx="1323975" cy="1229142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 Educational Psychologist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Educational Psychology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47" name="Rectangle: Rounded Corners 146">
            <a:extLst>
              <a:ext uri="{FF2B5EF4-FFF2-40B4-BE49-F238E27FC236}">
                <a16:creationId xmlns:a16="http://schemas.microsoft.com/office/drawing/2014/main" id="{F3AE564E-E1AB-422A-9067-1D83448922D2}"/>
              </a:ext>
            </a:extLst>
          </p:cNvPr>
          <p:cNvSpPr/>
          <p:nvPr/>
        </p:nvSpPr>
        <p:spPr>
          <a:xfrm>
            <a:off x="1496736" y="2853388"/>
            <a:ext cx="1336894" cy="1212105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Youth Education &amp; Pathways Strategy Lead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Youth Services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86" name="Rectangle: Rounded Corners 185">
            <a:extLst>
              <a:ext uri="{FF2B5EF4-FFF2-40B4-BE49-F238E27FC236}">
                <a16:creationId xmlns:a16="http://schemas.microsoft.com/office/drawing/2014/main" id="{E00EF2F1-621C-44D5-923A-283EAD95A813}"/>
              </a:ext>
            </a:extLst>
          </p:cNvPr>
          <p:cNvSpPr/>
          <p:nvPr/>
        </p:nvSpPr>
        <p:spPr>
          <a:xfrm>
            <a:off x="7658851" y="2799964"/>
            <a:ext cx="1182476" cy="971049"/>
          </a:xfrm>
          <a:prstGeom prst="roundRect">
            <a:avLst/>
          </a:prstGeom>
          <a:solidFill>
            <a:schemeClr val="bg1"/>
          </a:solidFill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 Team Leader</a:t>
            </a:r>
            <a:endParaRPr lang="en-GB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Rectangle: Rounded Corners 149">
            <a:extLst>
              <a:ext uri="{FF2B5EF4-FFF2-40B4-BE49-F238E27FC236}">
                <a16:creationId xmlns:a16="http://schemas.microsoft.com/office/drawing/2014/main" id="{A84C8281-0D5E-4BF0-AB85-487647294920}"/>
              </a:ext>
            </a:extLst>
          </p:cNvPr>
          <p:cNvSpPr/>
          <p:nvPr/>
        </p:nvSpPr>
        <p:spPr>
          <a:xfrm>
            <a:off x="2950512" y="2867376"/>
            <a:ext cx="1388737" cy="976267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HT 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Vulnerable Pupil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Horizon</a:t>
            </a:r>
          </a:p>
        </p:txBody>
      </p:sp>
      <p:sp>
        <p:nvSpPr>
          <p:cNvPr id="195" name="Rectangle: Rounded Corners 194">
            <a:extLst>
              <a:ext uri="{FF2B5EF4-FFF2-40B4-BE49-F238E27FC236}">
                <a16:creationId xmlns:a16="http://schemas.microsoft.com/office/drawing/2014/main" id="{81AC151D-872D-4D73-AE29-952F653257C0}"/>
              </a:ext>
            </a:extLst>
          </p:cNvPr>
          <p:cNvSpPr/>
          <p:nvPr/>
        </p:nvSpPr>
        <p:spPr>
          <a:xfrm>
            <a:off x="3000124" y="4219709"/>
            <a:ext cx="1557725" cy="761249"/>
          </a:xfrm>
          <a:prstGeom prst="roundRect">
            <a:avLst/>
          </a:prstGeom>
          <a:solidFill>
            <a:schemeClr val="bg1"/>
          </a:solidFill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attendance and Inclusion Co-ordinator </a:t>
            </a:r>
            <a:endParaRPr lang="en-GB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Rectangle: Rounded Corners 152">
            <a:extLst>
              <a:ext uri="{FF2B5EF4-FFF2-40B4-BE49-F238E27FC236}">
                <a16:creationId xmlns:a16="http://schemas.microsoft.com/office/drawing/2014/main" id="{29118B4F-266C-48F0-8CAF-8BA67DF9A649}"/>
              </a:ext>
            </a:extLst>
          </p:cNvPr>
          <p:cNvSpPr/>
          <p:nvPr/>
        </p:nvSpPr>
        <p:spPr>
          <a:xfrm>
            <a:off x="9226779" y="2836351"/>
            <a:ext cx="1251816" cy="1015956"/>
          </a:xfrm>
          <a:prstGeom prst="roundRect">
            <a:avLst/>
          </a:prstGeom>
          <a:solidFill>
            <a:schemeClr val="bg1"/>
          </a:solidFill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Capital, Governance site and System Manager</a:t>
            </a:r>
            <a:endParaRPr lang="en-GB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Rectangle: Rounded Corners 176">
            <a:extLst>
              <a:ext uri="{FF2B5EF4-FFF2-40B4-BE49-F238E27FC236}">
                <a16:creationId xmlns:a16="http://schemas.microsoft.com/office/drawing/2014/main" id="{62FE95E2-7899-46D1-BD09-DBC69EBBF739}"/>
              </a:ext>
            </a:extLst>
          </p:cNvPr>
          <p:cNvSpPr/>
          <p:nvPr/>
        </p:nvSpPr>
        <p:spPr>
          <a:xfrm>
            <a:off x="10800069" y="2878245"/>
            <a:ext cx="1267149" cy="976267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Teaching and Learning Consultant </a:t>
            </a:r>
            <a:endParaRPr lang="en-GB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Rectangle: Rounded Corners 155">
            <a:extLst>
              <a:ext uri="{FF2B5EF4-FFF2-40B4-BE49-F238E27FC236}">
                <a16:creationId xmlns:a16="http://schemas.microsoft.com/office/drawing/2014/main" id="{A2C318BC-6BF6-496E-9A8C-13F9CFE491B5}"/>
              </a:ext>
            </a:extLst>
          </p:cNvPr>
          <p:cNvSpPr/>
          <p:nvPr/>
        </p:nvSpPr>
        <p:spPr>
          <a:xfrm>
            <a:off x="6152700" y="2799964"/>
            <a:ext cx="1186933" cy="995987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 of Development for SEND</a:t>
            </a:r>
            <a:endParaRPr lang="en-GB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B5956150-D730-4D39-8E56-5123DA7B1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19716" y="2470088"/>
            <a:ext cx="0" cy="354814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: Rounded Corners 155">
            <a:extLst>
              <a:ext uri="{FF2B5EF4-FFF2-40B4-BE49-F238E27FC236}">
                <a16:creationId xmlns:a16="http://schemas.microsoft.com/office/drawing/2014/main" id="{A2C318BC-6BF6-496E-9A8C-13F9CFE491B5}"/>
              </a:ext>
            </a:extLst>
          </p:cNvPr>
          <p:cNvSpPr/>
          <p:nvPr/>
        </p:nvSpPr>
        <p:spPr>
          <a:xfrm>
            <a:off x="4666440" y="2836351"/>
            <a:ext cx="1240737" cy="959685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Senior Advisor Inclusive learning and SEND</a:t>
            </a:r>
            <a:r>
              <a:rPr lang="en-GB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6B7B494C-8888-457E-82D1-32EE6B4010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733280" y="3843643"/>
            <a:ext cx="2726" cy="376066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B5956150-D730-4D39-8E56-5123DA7B1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020724" y="2458639"/>
            <a:ext cx="0" cy="377712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5956150-D730-4D39-8E56-5123DA7B1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711994" y="2491310"/>
            <a:ext cx="8651" cy="371851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5956150-D730-4D39-8E56-5123DA7B1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273936" y="2461569"/>
            <a:ext cx="8651" cy="371851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5956150-D730-4D39-8E56-5123DA7B1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6737906" y="2475676"/>
            <a:ext cx="4148" cy="324288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B5956150-D730-4D39-8E56-5123DA7B1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8229949" y="2475676"/>
            <a:ext cx="20140" cy="322143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91DF3745-114E-2F8C-E024-2962E5B23859}"/>
              </a:ext>
            </a:extLst>
          </p:cNvPr>
          <p:cNvSpPr txBox="1"/>
          <p:nvPr/>
        </p:nvSpPr>
        <p:spPr>
          <a:xfrm>
            <a:off x="2982088" y="278705"/>
            <a:ext cx="5936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Children’s and Joint Commissioning Directorate</a:t>
            </a:r>
          </a:p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</a:p>
        </p:txBody>
      </p:sp>
    </p:spTree>
    <p:extLst>
      <p:ext uri="{BB962C8B-B14F-4D97-AF65-F5344CB8AC3E}">
        <p14:creationId xmlns:p14="http://schemas.microsoft.com/office/powerpoint/2010/main" val="1720736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6F85B5F-99B2-3FB1-C070-4A7B5A413BDA}"/>
              </a:ext>
            </a:extLst>
          </p:cNvPr>
          <p:cNvCxnSpPr>
            <a:cxnSpLocks/>
          </p:cNvCxnSpPr>
          <p:nvPr/>
        </p:nvCxnSpPr>
        <p:spPr>
          <a:xfrm>
            <a:off x="3342968" y="2195960"/>
            <a:ext cx="0" cy="151275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3075AB11-BAD3-42E5-BC8F-B1153E21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404404" y="2485210"/>
            <a:ext cx="0" cy="4082496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6B7B494C-8888-457E-82D1-32EE6B4010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183323" y="2665026"/>
            <a:ext cx="0" cy="2812107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215A627E-A616-4B35-A822-BCD857D053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6897314" y="2608565"/>
            <a:ext cx="15890" cy="2750583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338A3F58-952C-4C6C-BE73-668B41F87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1037748" y="1759077"/>
            <a:ext cx="0" cy="20003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7B2075F3-49F1-4561-B16C-A60D139B4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6096000" y="1532884"/>
            <a:ext cx="0" cy="212436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99176F8-BEEF-4A37-97C9-A7E8592211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89" idx="2"/>
          </p:cNvCxnSpPr>
          <p:nvPr/>
        </p:nvCxnSpPr>
        <p:spPr>
          <a:xfrm>
            <a:off x="9018464" y="2868138"/>
            <a:ext cx="14792" cy="1485023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98000C8A-C564-4106-9005-252681A7F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913204" y="1791019"/>
            <a:ext cx="0" cy="168088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DFAFA2FD-B58C-4CB3-83BF-D7037A44C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957728" y="1759077"/>
            <a:ext cx="0" cy="20003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912543CF-3BD4-40B0-BB18-006DCC4331CA}"/>
              </a:ext>
            </a:extLst>
          </p:cNvPr>
          <p:cNvSpPr/>
          <p:nvPr/>
        </p:nvSpPr>
        <p:spPr>
          <a:xfrm>
            <a:off x="4140251" y="1101249"/>
            <a:ext cx="3884337" cy="438883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Assistant Director, Children and Families </a:t>
            </a:r>
            <a:endParaRPr lang="en-GB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Rectangle: Rounded Corners 143" descr="team member headshot">
            <a:extLst>
              <a:ext uri="{FF2B5EF4-FFF2-40B4-BE49-F238E27FC236}">
                <a16:creationId xmlns:a16="http://schemas.microsoft.com/office/drawing/2014/main" id="{F21E8B07-0BC6-4DE6-B1E4-773C5D1F75EB}"/>
              </a:ext>
            </a:extLst>
          </p:cNvPr>
          <p:cNvSpPr/>
          <p:nvPr/>
        </p:nvSpPr>
        <p:spPr>
          <a:xfrm>
            <a:off x="490586" y="1984716"/>
            <a:ext cx="2173798" cy="609999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 of Service Safeguarding Assessment and Support</a:t>
            </a:r>
            <a:endParaRPr lang="en-GB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Rectangle: Rounded Corners 179" descr="team member headshot">
            <a:extLst>
              <a:ext uri="{FF2B5EF4-FFF2-40B4-BE49-F238E27FC236}">
                <a16:creationId xmlns:a16="http://schemas.microsoft.com/office/drawing/2014/main" id="{C93299AE-BEEA-4E5E-88CB-50F2F112D78D}"/>
              </a:ext>
            </a:extLst>
          </p:cNvPr>
          <p:cNvSpPr/>
          <p:nvPr/>
        </p:nvSpPr>
        <p:spPr>
          <a:xfrm>
            <a:off x="495800" y="2686384"/>
            <a:ext cx="2188706" cy="524906"/>
          </a:xfrm>
          <a:prstGeom prst="round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Manager, SAS Team 1 </a:t>
            </a:r>
          </a:p>
        </p:txBody>
      </p:sp>
      <p:sp>
        <p:nvSpPr>
          <p:cNvPr id="183" name="Rectangle: Rounded Corners 182" descr="team member headshot">
            <a:extLst>
              <a:ext uri="{FF2B5EF4-FFF2-40B4-BE49-F238E27FC236}">
                <a16:creationId xmlns:a16="http://schemas.microsoft.com/office/drawing/2014/main" id="{DC38D3DB-30B8-4A79-9C76-C565CFF33780}"/>
              </a:ext>
            </a:extLst>
          </p:cNvPr>
          <p:cNvSpPr/>
          <p:nvPr/>
        </p:nvSpPr>
        <p:spPr>
          <a:xfrm>
            <a:off x="527802" y="3314506"/>
            <a:ext cx="2123632" cy="499875"/>
          </a:xfrm>
          <a:prstGeom prst="round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Manager, SAS Team 2</a:t>
            </a:r>
            <a:endParaRPr lang="en-GB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: Rounded Corners 182" descr="team member headshot">
            <a:extLst>
              <a:ext uri="{FF2B5EF4-FFF2-40B4-BE49-F238E27FC236}">
                <a16:creationId xmlns:a16="http://schemas.microsoft.com/office/drawing/2014/main" id="{DC38D3DB-30B8-4A79-9C76-C565CFF33780}"/>
              </a:ext>
            </a:extLst>
          </p:cNvPr>
          <p:cNvSpPr/>
          <p:nvPr/>
        </p:nvSpPr>
        <p:spPr>
          <a:xfrm>
            <a:off x="516859" y="3900972"/>
            <a:ext cx="2123632" cy="483122"/>
          </a:xfrm>
          <a:prstGeom prst="round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Manager, SAS Team 3</a:t>
            </a:r>
            <a:endParaRPr lang="en-GB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: Rounded Corners 182" descr="team member headshot">
            <a:extLst>
              <a:ext uri="{FF2B5EF4-FFF2-40B4-BE49-F238E27FC236}">
                <a16:creationId xmlns:a16="http://schemas.microsoft.com/office/drawing/2014/main" id="{DC38D3DB-30B8-4A79-9C76-C565CFF33780}"/>
              </a:ext>
            </a:extLst>
          </p:cNvPr>
          <p:cNvSpPr/>
          <p:nvPr/>
        </p:nvSpPr>
        <p:spPr>
          <a:xfrm>
            <a:off x="516859" y="4467464"/>
            <a:ext cx="2138429" cy="524906"/>
          </a:xfrm>
          <a:prstGeom prst="round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Manager, SAS Team 4</a:t>
            </a:r>
            <a:endParaRPr lang="en-GB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ctangle: Rounded Corners 182" descr="team member headshot">
            <a:extLst>
              <a:ext uri="{FF2B5EF4-FFF2-40B4-BE49-F238E27FC236}">
                <a16:creationId xmlns:a16="http://schemas.microsoft.com/office/drawing/2014/main" id="{DC38D3DB-30B8-4A79-9C76-C565CFF33780}"/>
              </a:ext>
            </a:extLst>
          </p:cNvPr>
          <p:cNvSpPr/>
          <p:nvPr/>
        </p:nvSpPr>
        <p:spPr>
          <a:xfrm>
            <a:off x="490586" y="5058325"/>
            <a:ext cx="2173796" cy="588741"/>
          </a:xfrm>
          <a:prstGeom prst="round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Manager, SAS Team 5</a:t>
            </a:r>
            <a:endParaRPr lang="en-GB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ctangle: Rounded Corners 182" descr="team member headshot">
            <a:extLst>
              <a:ext uri="{FF2B5EF4-FFF2-40B4-BE49-F238E27FC236}">
                <a16:creationId xmlns:a16="http://schemas.microsoft.com/office/drawing/2014/main" id="{DC38D3DB-30B8-4A79-9C76-C565CFF33780}"/>
              </a:ext>
            </a:extLst>
          </p:cNvPr>
          <p:cNvSpPr/>
          <p:nvPr/>
        </p:nvSpPr>
        <p:spPr>
          <a:xfrm>
            <a:off x="481085" y="5704333"/>
            <a:ext cx="2183456" cy="558572"/>
          </a:xfrm>
          <a:prstGeom prst="round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Manager, SAS Team 6</a:t>
            </a:r>
            <a:endParaRPr lang="en-GB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ectangle: Rounded Corners 182" descr="team member headshot">
            <a:extLst>
              <a:ext uri="{FF2B5EF4-FFF2-40B4-BE49-F238E27FC236}">
                <a16:creationId xmlns:a16="http://schemas.microsoft.com/office/drawing/2014/main" id="{DC38D3DB-30B8-4A79-9C76-C565CFF33780}"/>
              </a:ext>
            </a:extLst>
          </p:cNvPr>
          <p:cNvSpPr/>
          <p:nvPr/>
        </p:nvSpPr>
        <p:spPr>
          <a:xfrm>
            <a:off x="509581" y="6322076"/>
            <a:ext cx="2131031" cy="509413"/>
          </a:xfrm>
          <a:prstGeom prst="round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Manager, SAS Team 7</a:t>
            </a:r>
            <a:endParaRPr lang="en-GB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Rectangle: Rounded Corners 143" descr="team member headshot">
            <a:extLst>
              <a:ext uri="{FF2B5EF4-FFF2-40B4-BE49-F238E27FC236}">
                <a16:creationId xmlns:a16="http://schemas.microsoft.com/office/drawing/2014/main" id="{F21E8B07-0BC6-4DE6-B1E4-773C5D1F75EB}"/>
              </a:ext>
            </a:extLst>
          </p:cNvPr>
          <p:cNvSpPr/>
          <p:nvPr/>
        </p:nvSpPr>
        <p:spPr>
          <a:xfrm>
            <a:off x="4401005" y="1962464"/>
            <a:ext cx="1790660" cy="691215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 of Service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Children’s Hub </a:t>
            </a:r>
            <a:endParaRPr lang="en-GB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Rectangle: Rounded Corners 179" descr="team member headshot">
            <a:extLst>
              <a:ext uri="{FF2B5EF4-FFF2-40B4-BE49-F238E27FC236}">
                <a16:creationId xmlns:a16="http://schemas.microsoft.com/office/drawing/2014/main" id="{C93299AE-BEEA-4E5E-88CB-50F2F112D78D}"/>
              </a:ext>
            </a:extLst>
          </p:cNvPr>
          <p:cNvSpPr/>
          <p:nvPr/>
        </p:nvSpPr>
        <p:spPr>
          <a:xfrm>
            <a:off x="4360441" y="2800122"/>
            <a:ext cx="1802942" cy="714336"/>
          </a:xfrm>
          <a:prstGeom prst="round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Manager</a:t>
            </a:r>
            <a:endParaRPr lang="en-GB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Rectangle: Rounded Corners 179" descr="team member headshot">
            <a:extLst>
              <a:ext uri="{FF2B5EF4-FFF2-40B4-BE49-F238E27FC236}">
                <a16:creationId xmlns:a16="http://schemas.microsoft.com/office/drawing/2014/main" id="{C93299AE-BEEA-4E5E-88CB-50F2F112D78D}"/>
              </a:ext>
            </a:extLst>
          </p:cNvPr>
          <p:cNvSpPr/>
          <p:nvPr/>
        </p:nvSpPr>
        <p:spPr>
          <a:xfrm>
            <a:off x="4352874" y="3668321"/>
            <a:ext cx="1802942" cy="714336"/>
          </a:xfrm>
          <a:prstGeom prst="round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Manager</a:t>
            </a:r>
            <a:endParaRPr lang="en-GB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Rectangle: Rounded Corners 179" descr="team member headshot">
            <a:extLst>
              <a:ext uri="{FF2B5EF4-FFF2-40B4-BE49-F238E27FC236}">
                <a16:creationId xmlns:a16="http://schemas.microsoft.com/office/drawing/2014/main" id="{C93299AE-BEEA-4E5E-88CB-50F2F112D78D}"/>
              </a:ext>
            </a:extLst>
          </p:cNvPr>
          <p:cNvSpPr/>
          <p:nvPr/>
        </p:nvSpPr>
        <p:spPr>
          <a:xfrm>
            <a:off x="4352873" y="4585381"/>
            <a:ext cx="1802942" cy="714336"/>
          </a:xfrm>
          <a:prstGeom prst="round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Manager </a:t>
            </a:r>
            <a:endParaRPr lang="en-GB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Rectangle: Rounded Corners 179" descr="team member headshot">
            <a:extLst>
              <a:ext uri="{FF2B5EF4-FFF2-40B4-BE49-F238E27FC236}">
                <a16:creationId xmlns:a16="http://schemas.microsoft.com/office/drawing/2014/main" id="{C93299AE-BEEA-4E5E-88CB-50F2F112D78D}"/>
              </a:ext>
            </a:extLst>
          </p:cNvPr>
          <p:cNvSpPr/>
          <p:nvPr/>
        </p:nvSpPr>
        <p:spPr>
          <a:xfrm>
            <a:off x="4360441" y="5514611"/>
            <a:ext cx="1802942" cy="714336"/>
          </a:xfrm>
          <a:prstGeom prst="round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Manager of the MACE Hub and </a:t>
            </a:r>
            <a:r>
              <a:rPr lang="en-GB" sz="10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EoC</a:t>
            </a:r>
            <a:r>
              <a:rPr lang="en-GB" sz="1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Team</a:t>
            </a:r>
            <a:endParaRPr lang="en-GB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Rectangle: Rounded Corners 143" descr="team member headshot">
            <a:extLst>
              <a:ext uri="{FF2B5EF4-FFF2-40B4-BE49-F238E27FC236}">
                <a16:creationId xmlns:a16="http://schemas.microsoft.com/office/drawing/2014/main" id="{F21E8B07-0BC6-4DE6-B1E4-773C5D1F75EB}"/>
              </a:ext>
            </a:extLst>
          </p:cNvPr>
          <p:cNvSpPr/>
          <p:nvPr/>
        </p:nvSpPr>
        <p:spPr>
          <a:xfrm>
            <a:off x="6241085" y="1959107"/>
            <a:ext cx="1790660" cy="713539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 of Service 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Looked after Children and Care Leavers </a:t>
            </a:r>
            <a:endParaRPr lang="en-GB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Rectangle: Rounded Corners 179" descr="team member headshot">
            <a:extLst>
              <a:ext uri="{FF2B5EF4-FFF2-40B4-BE49-F238E27FC236}">
                <a16:creationId xmlns:a16="http://schemas.microsoft.com/office/drawing/2014/main" id="{C93299AE-BEEA-4E5E-88CB-50F2F112D78D}"/>
              </a:ext>
            </a:extLst>
          </p:cNvPr>
          <p:cNvSpPr/>
          <p:nvPr/>
        </p:nvSpPr>
        <p:spPr>
          <a:xfrm>
            <a:off x="6261474" y="2795367"/>
            <a:ext cx="1802942" cy="714336"/>
          </a:xfrm>
          <a:prstGeom prst="round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Manager 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Through Care Team 1</a:t>
            </a:r>
            <a:endParaRPr lang="en-GB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Rectangle: Rounded Corners 179" descr="team member headshot">
            <a:extLst>
              <a:ext uri="{FF2B5EF4-FFF2-40B4-BE49-F238E27FC236}">
                <a16:creationId xmlns:a16="http://schemas.microsoft.com/office/drawing/2014/main" id="{C93299AE-BEEA-4E5E-88CB-50F2F112D78D}"/>
              </a:ext>
            </a:extLst>
          </p:cNvPr>
          <p:cNvSpPr/>
          <p:nvPr/>
        </p:nvSpPr>
        <p:spPr>
          <a:xfrm>
            <a:off x="6241085" y="3642967"/>
            <a:ext cx="1802942" cy="714336"/>
          </a:xfrm>
          <a:prstGeom prst="round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Through Care Team 2</a:t>
            </a:r>
            <a:endParaRPr lang="en-GB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Rectangle: Rounded Corners 179" descr="team member headshot">
            <a:extLst>
              <a:ext uri="{FF2B5EF4-FFF2-40B4-BE49-F238E27FC236}">
                <a16:creationId xmlns:a16="http://schemas.microsoft.com/office/drawing/2014/main" id="{C93299AE-BEEA-4E5E-88CB-50F2F112D78D}"/>
              </a:ext>
            </a:extLst>
          </p:cNvPr>
          <p:cNvSpPr/>
          <p:nvPr/>
        </p:nvSpPr>
        <p:spPr>
          <a:xfrm>
            <a:off x="6211816" y="4516553"/>
            <a:ext cx="1802942" cy="714336"/>
          </a:xfrm>
          <a:prstGeom prst="round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Manager 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Placement and Fostering</a:t>
            </a:r>
            <a:endParaRPr lang="en-GB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Rectangle: Rounded Corners 179" descr="team member headshot">
            <a:extLst>
              <a:ext uri="{FF2B5EF4-FFF2-40B4-BE49-F238E27FC236}">
                <a16:creationId xmlns:a16="http://schemas.microsoft.com/office/drawing/2014/main" id="{C93299AE-BEEA-4E5E-88CB-50F2F112D78D}"/>
              </a:ext>
            </a:extLst>
          </p:cNvPr>
          <p:cNvSpPr/>
          <p:nvPr/>
        </p:nvSpPr>
        <p:spPr>
          <a:xfrm>
            <a:off x="6221646" y="5370279"/>
            <a:ext cx="1802942" cy="714336"/>
          </a:xfrm>
          <a:prstGeom prst="round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Manager 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Children’s Home </a:t>
            </a:r>
            <a:endParaRPr lang="en-GB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Rectangle: Rounded Corners 143" descr="team member headshot">
            <a:extLst>
              <a:ext uri="{FF2B5EF4-FFF2-40B4-BE49-F238E27FC236}">
                <a16:creationId xmlns:a16="http://schemas.microsoft.com/office/drawing/2014/main" id="{F21E8B07-0BC6-4DE6-B1E4-773C5D1F75EB}"/>
              </a:ext>
            </a:extLst>
          </p:cNvPr>
          <p:cNvSpPr/>
          <p:nvPr/>
        </p:nvSpPr>
        <p:spPr>
          <a:xfrm>
            <a:off x="8152057" y="1960813"/>
            <a:ext cx="1790660" cy="713539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 of Service 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Early Help</a:t>
            </a:r>
          </a:p>
        </p:txBody>
      </p:sp>
      <p:sp>
        <p:nvSpPr>
          <p:cNvPr id="88" name="Rectangle: Rounded Corners 179" descr="team member headshot">
            <a:extLst>
              <a:ext uri="{FF2B5EF4-FFF2-40B4-BE49-F238E27FC236}">
                <a16:creationId xmlns:a16="http://schemas.microsoft.com/office/drawing/2014/main" id="{C93299AE-BEEA-4E5E-88CB-50F2F112D78D}"/>
              </a:ext>
            </a:extLst>
          </p:cNvPr>
          <p:cNvSpPr/>
          <p:nvPr/>
        </p:nvSpPr>
        <p:spPr>
          <a:xfrm>
            <a:off x="8131786" y="2790124"/>
            <a:ext cx="1802942" cy="714336"/>
          </a:xfrm>
          <a:prstGeom prst="round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Locality Manager (South</a:t>
            </a: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10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Rectangle: Rounded Corners 179" descr="team member headshot">
            <a:extLst>
              <a:ext uri="{FF2B5EF4-FFF2-40B4-BE49-F238E27FC236}">
                <a16:creationId xmlns:a16="http://schemas.microsoft.com/office/drawing/2014/main" id="{C93299AE-BEEA-4E5E-88CB-50F2F112D78D}"/>
              </a:ext>
            </a:extLst>
          </p:cNvPr>
          <p:cNvSpPr/>
          <p:nvPr/>
        </p:nvSpPr>
        <p:spPr>
          <a:xfrm>
            <a:off x="8131785" y="3638825"/>
            <a:ext cx="1802942" cy="714336"/>
          </a:xfrm>
          <a:prstGeom prst="round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 Lead</a:t>
            </a:r>
            <a:endParaRPr lang="en-GB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Rectangle: Rounded Corners 143" descr="team member headshot">
            <a:extLst>
              <a:ext uri="{FF2B5EF4-FFF2-40B4-BE49-F238E27FC236}">
                <a16:creationId xmlns:a16="http://schemas.microsoft.com/office/drawing/2014/main" id="{F21E8B07-0BC6-4DE6-B1E4-773C5D1F75EB}"/>
              </a:ext>
            </a:extLst>
          </p:cNvPr>
          <p:cNvSpPr/>
          <p:nvPr/>
        </p:nvSpPr>
        <p:spPr>
          <a:xfrm>
            <a:off x="10002362" y="1940140"/>
            <a:ext cx="1790660" cy="713539"/>
          </a:xfrm>
          <a:prstGeom prst="roundRect">
            <a:avLst/>
          </a:prstGeom>
          <a:noFill/>
          <a:ln w="9525" cap="rnd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 Team Manager 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(acting)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38BA84B-89DA-3876-9C16-679A08E35834}"/>
              </a:ext>
            </a:extLst>
          </p:cNvPr>
          <p:cNvCxnSpPr>
            <a:cxnSpLocks/>
          </p:cNvCxnSpPr>
          <p:nvPr/>
        </p:nvCxnSpPr>
        <p:spPr>
          <a:xfrm flipV="1">
            <a:off x="1453551" y="1745320"/>
            <a:ext cx="9607959" cy="119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DE5EA39-6134-18D1-AC24-A7D7170A50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453551" y="1791019"/>
            <a:ext cx="0" cy="198285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: Rounded Corners 182" descr="team member headshot">
            <a:extLst>
              <a:ext uri="{FF2B5EF4-FFF2-40B4-BE49-F238E27FC236}">
                <a16:creationId xmlns:a16="http://schemas.microsoft.com/office/drawing/2014/main" id="{DC38D3DB-30B8-4A79-9C76-C565CFF33780}"/>
              </a:ext>
            </a:extLst>
          </p:cNvPr>
          <p:cNvSpPr/>
          <p:nvPr/>
        </p:nvSpPr>
        <p:spPr>
          <a:xfrm>
            <a:off x="2737323" y="2688687"/>
            <a:ext cx="1486762" cy="704099"/>
          </a:xfrm>
          <a:prstGeom prst="round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Manager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 0-18</a:t>
            </a:r>
            <a:endParaRPr lang="en-GB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: Rounded Corners 182" descr="team member headshot">
            <a:extLst>
              <a:ext uri="{FF2B5EF4-FFF2-40B4-BE49-F238E27FC236}">
                <a16:creationId xmlns:a16="http://schemas.microsoft.com/office/drawing/2014/main" id="{DC38D3DB-30B8-4A79-9C76-C565CFF33780}"/>
              </a:ext>
            </a:extLst>
          </p:cNvPr>
          <p:cNvSpPr/>
          <p:nvPr/>
        </p:nvSpPr>
        <p:spPr>
          <a:xfrm>
            <a:off x="2716934" y="3534365"/>
            <a:ext cx="1486761" cy="652170"/>
          </a:xfrm>
          <a:prstGeom prst="round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Consultant, Frontline</a:t>
            </a:r>
            <a:endParaRPr lang="en-GB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9A46D58-A946-6CB3-7D3C-A10691AF2DD2}"/>
              </a:ext>
            </a:extLst>
          </p:cNvPr>
          <p:cNvCxnSpPr>
            <a:cxnSpLocks/>
            <a:stCxn id="144" idx="3"/>
          </p:cNvCxnSpPr>
          <p:nvPr/>
        </p:nvCxnSpPr>
        <p:spPr>
          <a:xfrm>
            <a:off x="2664384" y="2289716"/>
            <a:ext cx="678582" cy="11797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2CA333DB-E02D-80A6-1BDD-BD481EE9EC52}"/>
              </a:ext>
            </a:extLst>
          </p:cNvPr>
          <p:cNvSpPr txBox="1"/>
          <p:nvPr/>
        </p:nvSpPr>
        <p:spPr>
          <a:xfrm>
            <a:off x="3259311" y="358212"/>
            <a:ext cx="5698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Children’s and Joint Commissioning Directorate</a:t>
            </a:r>
          </a:p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Children and Families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617FEEC-C4AA-B036-6F27-9440C96BD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192452" y="1763997"/>
            <a:ext cx="0" cy="20003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9964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9">
      <a:dk1>
        <a:srgbClr val="000000"/>
      </a:dk1>
      <a:lt1>
        <a:sysClr val="window" lastClr="FFFFFF"/>
      </a:lt1>
      <a:dk2>
        <a:srgbClr val="8439BD"/>
      </a:dk2>
      <a:lt2>
        <a:srgbClr val="FFFFFF"/>
      </a:lt2>
      <a:accent1>
        <a:srgbClr val="0EABB7"/>
      </a:accent1>
      <a:accent2>
        <a:srgbClr val="4868E5"/>
      </a:accent2>
      <a:accent3>
        <a:srgbClr val="20A472"/>
      </a:accent3>
      <a:accent4>
        <a:srgbClr val="B13DC8"/>
      </a:accent4>
      <a:accent5>
        <a:srgbClr val="172DA6"/>
      </a:accent5>
      <a:accent6>
        <a:srgbClr val="00B0F0"/>
      </a:accent6>
      <a:hlink>
        <a:srgbClr val="00B0F0"/>
      </a:hlink>
      <a:folHlink>
        <a:srgbClr val="B036B3"/>
      </a:folHlink>
    </a:clrScheme>
    <a:fontScheme name="Custom 26">
      <a:majorFont>
        <a:latin typeface="Speak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0950137_TF00283905_Win32" id="{E98DF5B6-D7E0-4D4E-B6C3-FECB299540A7}" vid="{6E46ED68-C656-4EE4-920C-CD353D9DB38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Minimal organisation chart</Template>
  <TotalTime>148</TotalTime>
  <Words>356</Words>
  <Application>Microsoft Office PowerPoint</Application>
  <PresentationFormat>Widescreen</PresentationFormat>
  <Paragraphs>158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Avenir Next LT Pro Light</vt:lpstr>
      <vt:lpstr>Calibri</vt:lpstr>
      <vt:lpstr>Speak Pro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Judith Oliver</dc:creator>
  <cp:lastModifiedBy>Sally Robinson</cp:lastModifiedBy>
  <cp:revision>20</cp:revision>
  <dcterms:created xsi:type="dcterms:W3CDTF">2024-10-17T12:55:45Z</dcterms:created>
  <dcterms:modified xsi:type="dcterms:W3CDTF">2025-05-15T10:56:18Z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